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5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609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6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6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46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026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707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4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35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7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7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2782A-98B7-44F1-8107-EE4E253074E3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DF2C4-02E8-4888-86D2-0B20E4DED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6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8016"/>
            <a:ext cx="9144000" cy="4553711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риски в цифровой среде. Профилактика и противодействие вовлечению в деструктивные сообщества, правила коммуникации в цифровой среде.</a:t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07408"/>
            <a:ext cx="9144000" cy="1719072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endParaRPr lang="ru-RU" sz="8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80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Вредоносное программное обеспечение – это программы, которые создаются с целью нарушения работы устройств, кражи личных данных или получения несанкционированного доступа к системам.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вредоносных программ: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Вирусы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Программы, которые распространяются, прикрепляясь к файлам или приложениям, и наносят ущерб системе, повреждая данные или замедляя работу устройств. Пример: вирус, удаляющий файлы с компьютера.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Троянские программы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Эти приложения маскируются под полезные приложения, но после установки на устройство предоставляют злоумышленникам доступ к системе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Вымогатели.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Утилиты, которые шифруют файлы на устройстве и требуют выкуп за их восстановление.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2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социальной инженерии и сетевого мошенничества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инженерия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обмана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которых злоумышленники манипулируют людьми, чтобы получить доступ к конфиденциальным данным. 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444752"/>
            <a:ext cx="5181600" cy="5230368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Фишинг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Пользователю отправляют электронное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письмо,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выглядит как официальное, с просьбой предоставить личные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данные, например, пароли……….</a:t>
            </a:r>
          </a:p>
          <a:p>
            <a:pPr marL="0" lvl="0" indent="0">
              <a:buNone/>
            </a:pP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Вишинг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Мошенничество по телефону, когда злоумышленники выдают себя за сотрудников служб поддержки или банков. </a:t>
            </a:r>
          </a:p>
          <a:p>
            <a:pPr marL="0" lvl="0" indent="0">
              <a:buNone/>
            </a:pP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Смишинг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SMS-сообщений для получения конфиденциальной информации.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Псевдотехподдержка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Злоумышленники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представляются специалистами службы поддержки и просят установить программу, которая позволяет им управлять устройством удалённо.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344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416" y="347472"/>
            <a:ext cx="10076688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защититься от социальных манипуляций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личную информацию незнакомцам, даже если они кажутся убедительными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Проверять ссылки, прежде чем переходить по ним </a:t>
            </a:r>
            <a:endParaRPr lang="ru-RU" sz="36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пароли и не сообщать их никому.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333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дестуктивные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исообщества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298448"/>
            <a:ext cx="5181600" cy="487851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u="sng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r>
              <a:rPr lang="ru-RU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это </a:t>
            </a:r>
            <a:r>
              <a:rPr lang="ru-RU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травли,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которая осуществляется через интернет. Это может быть оскорбление, распространение слухов, угрозы или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унижение.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ложной информации с целью опозорить человека. Массовая отправка негативных комментариев или сообщений.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078992"/>
            <a:ext cx="5181600" cy="5097971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ДЕСТРУКТИВНЫЕ СООБЩЕСТВА:</a:t>
            </a:r>
          </a:p>
          <a:p>
            <a:pPr lvl="0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поощряющие участие в опасных «</a:t>
            </a:r>
            <a:r>
              <a:rPr lang="ru-RU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челленджах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(например, выполнение опасных трюков).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Сообщества, пропагандирующие ненависть или насилие.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Группы, в которых подстрекают к самоповреждениям.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090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048" y="384049"/>
            <a:ext cx="10515600" cy="10058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защититься от </a:t>
            </a:r>
            <a:r>
              <a:rPr lang="ru-RU" sz="4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кибербуллинга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влияния опасных групп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56" y="1261873"/>
            <a:ext cx="11722608" cy="5449824"/>
          </a:xfrm>
        </p:spPr>
        <p:txBody>
          <a:bodyPr/>
          <a:lstStyle/>
          <a:p>
            <a:pPr lvl="0"/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Настроить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конфиденциальность в социальных сетях, ограничив доступ к информации о себе.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Игнорировать провокационные комментарии и блокировать обидчиков.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Сообщать о </a:t>
            </a:r>
            <a:r>
              <a:rPr lang="ru-RU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кибербуллинге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подозрительных группах взрослым или в службу поддержки платформы..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Внимательное отношение к собственной безопасности в сети и следование базовым правилам помогут избежать многих угроз и сохранить спокойствие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46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152" y="200533"/>
            <a:ext cx="11737848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защиты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личной информации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12" y="1316736"/>
            <a:ext cx="11521440" cy="5175504"/>
          </a:xfrm>
        </p:spPr>
        <p:txBody>
          <a:bodyPr/>
          <a:lstStyle/>
          <a:p>
            <a:pPr lvl="0"/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раскрытия данных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Делитесь только той информацией, которая необходима в конкретной ситуации. Пример: при регистрации на сайте указывайте только обязательные сведения, такие как имя и адрес электронной почты, избегая заполнения необязательных полей. </a:t>
            </a:r>
          </a:p>
          <a:p>
            <a:pPr lvl="0"/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доступом.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Настраивайте уровни конфиденциальности в социальных сетях, чтобы ограничить круг лиц, которые могут видеть ваши публикации. Например, личные фото могут быть доступны только друзьям, а не всем пользователям интернета.</a:t>
            </a:r>
          </a:p>
          <a:p>
            <a:pPr lvl="0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Осознанное поведение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Прежде чем размещать сведения в интернете, подумайте, могут ли они быть использованы против вас. Пример: не стоит публиковать сведения о своём местоположении в режиме реального времени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661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безопасности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0080"/>
            <a:ext cx="10515600" cy="62179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Менеджеры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паролей.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Программы, которые сохраняют все ваши пароли и помогают создавать уникальные комбинации. Пример: </a:t>
            </a:r>
            <a:r>
              <a:rPr lang="ru-RU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LastPass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1Password. VPN (виртуальная частная сеть). Шифрует интернет-трафик, защищая его от перехвата. Например, при эксплуатации VPN ваш IP-адрес скрывается, что повышает анонимность. </a:t>
            </a: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Антивирусы.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Kaspersky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Norton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 программы помогают выявлять и блокировать угрозы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Блокировщики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рекламы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Некоторые рекламные баннеры содержат вредоносные скрипты. Инструменты вроде </a:t>
            </a:r>
            <a:r>
              <a:rPr lang="ru-RU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AdBlock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защищают пользователя от таких рисков. </a:t>
            </a: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доступа.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Настройте на устройствах PIN-коды, биометрическую идентификацию (например, отпечаток пальца), чтобы ограничить доступ к вашим материалам. </a:t>
            </a:r>
          </a:p>
          <a:p>
            <a:pPr lvl="0"/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Файрволы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Защитные программы, которые фильтруют входящий и исходящий трафик, предотвращая несанкционированный доступ.</a:t>
            </a:r>
          </a:p>
          <a:p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308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безопасного использования цифровых устройств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6736"/>
            <a:ext cx="10515600" cy="554126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обновление программного обеспечения.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Устаревшие версии программ и операционных систем часто имеют уязвимости, которые могут быть использованы злоумышленниками. Пример: настройте автоматические обновления для смартфонов и компьютеров. Создание сложных паролей. Никогда не используйте простые комбинации, такие как «123456». Замените их на фразы, которые трудно угадать, например: «M@yD@y2023!».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доступа к устройству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Настраивайте блокировку экрана с помощью пароля, отпечатка пальца или распознавания лица.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Осторожность при установке приложений.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Загружайте программы только из проверенных источников, таких как официальные магазины приложений.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Регулярная проверка подключений.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Следите за тем, какие устройства и сети подключены к вашему оборудованию, и отключайте неизвестные соединения.  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1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729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при столкновении с угрозами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2416"/>
            <a:ext cx="10515600" cy="5596128"/>
          </a:xfrm>
        </p:spPr>
        <p:txBody>
          <a:bodyPr>
            <a:normAutofit/>
          </a:bodyPr>
          <a:lstStyle/>
          <a:p>
            <a:pPr lvl="0"/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Фишинг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переходите по подозрительным ссылкам. Проверяйте адрес отправителя: настоящие компании не используют электронные почты с подозрительными доменами.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ввели персональные данные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немедленно измените пароли и сообщите об инциденте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Вредоносные программы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При подозрении на вирус отключите устройство от интернета. Запустите антивирусную проверку. Обратитесь за помощью к специалистам. </a:t>
            </a:r>
          </a:p>
          <a:p>
            <a:pPr lvl="0"/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угрозы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Заблокируйте агрессора. Сделайте скриншоты переписок. Сообщите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или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соответствующие службы.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764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4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вопросы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4450"/>
            <a:ext cx="10515600" cy="4862513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1.Что такое цифровая среда?                                                                                                                   2.Что такое цифровой след?                                                                                                                              3.Что такое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персональная информация?                                                                                                            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4.Что такое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цифровая зависимость                                                                                                                                                                 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Что такое социальная инженерия                                                                                                                                            6.Что такое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цифровой безопасности ?                                                                                          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защититься от </a:t>
            </a:r>
            <a:r>
              <a:rPr lang="ru-RU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кибербуллинга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влияния опасных групп?                                                                                                      8.Какие психологические и физиологические последствия зависимости  т цифровой среды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9.</a:t>
            </a:r>
            <a:r>
              <a:rPr lang="ru-RU" b="1" dirty="0"/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правила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использования цифровых </a:t>
            </a:r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устройств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49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среда и ее компоненты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51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среда</a:t>
            </a:r>
            <a:r>
              <a:rPr lang="ru-RU" sz="5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всех информационных технологий, сетей, устройств и сервисов, которые создают и поддерживают взаимодействие людей, организаций и систем через электронные ресурсы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b="1" i="1" dirty="0">
                <a:solidFill>
                  <a:srgbClr val="7030A0"/>
                </a:solidFill>
              </a:rPr>
              <a:t>Интернет и локальные сети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pPr lvl="0"/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Цифровые </a:t>
            </a:r>
            <a:r>
              <a:rPr lang="ru-RU" sz="2400" b="1" i="1" dirty="0">
                <a:solidFill>
                  <a:srgbClr val="7030A0"/>
                </a:solidFill>
              </a:rPr>
              <a:t>устройства</a:t>
            </a:r>
            <a:r>
              <a:rPr lang="ru-RU" sz="2400" dirty="0">
                <a:solidFill>
                  <a:srgbClr val="7030A0"/>
                </a:solidFill>
              </a:rPr>
              <a:t>: </a:t>
            </a:r>
            <a:endParaRPr lang="ru-RU" sz="2400" dirty="0" smtClean="0">
              <a:solidFill>
                <a:srgbClr val="7030A0"/>
              </a:solidFill>
            </a:endParaRPr>
          </a:p>
          <a:p>
            <a:pPr lvl="0"/>
            <a:r>
              <a:rPr lang="ru-RU" sz="2400" b="1" i="1" dirty="0" smtClean="0">
                <a:solidFill>
                  <a:srgbClr val="7030A0"/>
                </a:solidFill>
              </a:rPr>
              <a:t>Программное </a:t>
            </a:r>
            <a:r>
              <a:rPr lang="ru-RU" sz="2400" b="1" i="1" dirty="0">
                <a:solidFill>
                  <a:srgbClr val="7030A0"/>
                </a:solidFill>
              </a:rPr>
              <a:t>обеспечение</a:t>
            </a:r>
            <a:r>
              <a:rPr lang="ru-RU" sz="2400" dirty="0">
                <a:solidFill>
                  <a:srgbClr val="7030A0"/>
                </a:solidFill>
              </a:rPr>
              <a:t>. </a:t>
            </a:r>
            <a:endParaRPr lang="ru-RU" sz="2400" dirty="0" smtClean="0">
              <a:solidFill>
                <a:srgbClr val="7030A0"/>
              </a:solidFill>
            </a:endParaRPr>
          </a:p>
          <a:p>
            <a:pPr lvl="0"/>
            <a:r>
              <a:rPr lang="ru-RU" sz="2400" b="1" i="1" dirty="0" smtClean="0">
                <a:solidFill>
                  <a:srgbClr val="7030A0"/>
                </a:solidFill>
              </a:rPr>
              <a:t>Данные</a:t>
            </a:r>
            <a:r>
              <a:rPr lang="ru-RU" sz="2400" dirty="0">
                <a:solidFill>
                  <a:srgbClr val="7030A0"/>
                </a:solidFill>
              </a:rPr>
              <a:t>: </a:t>
            </a:r>
            <a:endParaRPr lang="ru-RU" sz="2400" dirty="0" smtClean="0">
              <a:solidFill>
                <a:srgbClr val="7030A0"/>
              </a:solidFill>
            </a:endParaRPr>
          </a:p>
          <a:p>
            <a:pPr lvl="0"/>
            <a:r>
              <a:rPr lang="ru-RU" sz="2400" b="1" i="1" dirty="0" smtClean="0">
                <a:solidFill>
                  <a:srgbClr val="7030A0"/>
                </a:solidFill>
              </a:rPr>
              <a:t>Облачные технологии</a:t>
            </a:r>
          </a:p>
          <a:p>
            <a:pPr lvl="0"/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Социальные </a:t>
            </a:r>
            <a:r>
              <a:rPr lang="ru-RU" sz="2400" b="1" i="1" dirty="0">
                <a:solidFill>
                  <a:srgbClr val="7030A0"/>
                </a:solidFill>
              </a:rPr>
              <a:t>платформы и мессенджеры</a:t>
            </a:r>
            <a:r>
              <a:rPr lang="ru-RU" sz="2400" dirty="0" smtClean="0">
                <a:solidFill>
                  <a:srgbClr val="7030A0"/>
                </a:solidFill>
              </a:rPr>
              <a:t>.. </a:t>
            </a:r>
            <a:endParaRPr lang="ru-RU" sz="2400" dirty="0">
              <a:solidFill>
                <a:srgbClr val="7030A0"/>
              </a:solidFill>
            </a:endParaRPr>
          </a:p>
          <a:p>
            <a:pPr lvl="0"/>
            <a:r>
              <a:rPr lang="ru-RU" sz="2400" b="1" i="1" dirty="0">
                <a:solidFill>
                  <a:srgbClr val="7030A0"/>
                </a:solidFill>
              </a:rPr>
              <a:t>Системы защиты и шифрования</a:t>
            </a:r>
            <a:r>
              <a:rPr lang="ru-RU" sz="2400" dirty="0">
                <a:solidFill>
                  <a:srgbClr val="7030A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99602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1558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47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3.Влияние </a:t>
            </a:r>
            <a:r>
              <a:rPr lang="ru-RU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различные сферы жизни человека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77824"/>
            <a:ext cx="11487912" cy="625449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Современные школы и вузы активно используют онлайн-платформы для дистанционного обучения,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идеоуроки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интерактивные тесты и цифровые учебники стали обычным инструментом обучения. 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и экономика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Переход на удалённую работу стал возможен благодаря технологиям видеоконференций и совместного использования информации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Телемедицина, электронные карты пациентов и автоматизированные системы диагностики облегчают доступ к медицинским услугам и улучшают их качество.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Социальное взаимодействие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Люди поддерживают связь через социальные сети, мессенджеры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видеозвонки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стало особенно важно в условиях пандемии. 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Сервисы потокового видео, игровые платформы и музыкальные приложения предоставляют широкий выбор контента, доступного в любое время.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управление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Электронные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госуслуги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 получать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справки, подавать заявления и оплачивать услуги онлайн,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24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7019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след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его виды: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152144"/>
            <a:ext cx="5181600" cy="502481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след</a:t>
            </a:r>
            <a:r>
              <a:rPr lang="ru-RU" sz="3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информации, которую человек оставляет в интернете при использовании различных устройств и сервисов. Он включает как осознанно предоставленную </a:t>
            </a:r>
            <a:r>
              <a:rPr lang="ru-RU" sz="3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  <a:r>
              <a:rPr lang="ru-RU" sz="3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данные, которые собираются автоматически</a:t>
            </a:r>
            <a:r>
              <a:rPr lang="ru-RU" dirty="0"/>
              <a:t>,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152144"/>
            <a:ext cx="5181600" cy="502481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3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след делится на два вида</a:t>
            </a:r>
            <a:r>
              <a:rPr lang="ru-RU" sz="3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Активный. </a:t>
            </a:r>
            <a:r>
              <a:rPr lang="ru-RU" dirty="0" smtClean="0">
                <a:solidFill>
                  <a:srgbClr val="7030A0"/>
                </a:solidFill>
              </a:rPr>
              <a:t>Это сведения, которые человек осознанно публикует в интернете: комментарии, фотографии, посты в социальных сетях, заполненные анкеты и формы. </a:t>
            </a:r>
          </a:p>
          <a:p>
            <a:pPr lvl="0" algn="ctr"/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Пассивный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7030A0"/>
                </a:solidFill>
              </a:rPr>
              <a:t>араметры</a:t>
            </a:r>
            <a:r>
              <a:rPr lang="ru-RU" dirty="0">
                <a:solidFill>
                  <a:srgbClr val="7030A0"/>
                </a:solidFill>
              </a:rPr>
              <a:t>, собираемые автоматически, без активного участия пользователя. Примеры: IP-адрес, история посещения сайтов, время подключения к сети, сведения о местоположении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17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201169"/>
            <a:ext cx="11704320" cy="1225295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персональных данных.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Персональная информация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любые сведения, которые позволяют идентифицировать человека. Она делится на несколько категорий: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идентификационные данные.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имя, отчество, дата и место рождения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Контактная информация. Телефонные номера, электронная почта, адрес проживания.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информация. Номера банковских карт, реквизиты счетов, факты о покупках.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Чувствительные данные. Сведения о здоровье, религиозных или политических убеждениях.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Биометрическая информация. Отпечатки пальцев, скан радужки глаза, голосовые записи.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цифровой активности. История поиска, поведенческие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партнерны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использование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приложений……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99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Правовые основы защиты персональных данных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5296"/>
            <a:ext cx="10515600" cy="56327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личной информации регулируется законами и международными соглашениями.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РФ действует ФЗ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152-ФЗ «О персональных данных».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Основные положения: 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только с согласия пользователя.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обязаны получать разрешение на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обработку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фактов. 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в условиях конфиденциальности. 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материалам должны иметь только уполномоченные лица.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Целевое использование. </a:t>
            </a:r>
          </a:p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сведения могут использоваться только для тех целей, которые указаны при их сборе.</a:t>
            </a:r>
          </a:p>
          <a:p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26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зависимость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состояние, при котором применение электронных устройств или виртуальных платформ становится неконтролируемым и мешает повседневной жизни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1353800" cy="51673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этого состояния включают</a:t>
            </a:r>
            <a:r>
              <a:rPr lang="ru-RU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стремление быть в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Человек проверяет социальные сети, сообщения или электронную почту даже без явной необходимости.</a:t>
            </a: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интереса к реальным событиям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Общение с друзьями, хобби или учеба теряют значимость по сравнению с виртуальной активностью.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аддикция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-( зависимость)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Человек испытывает тревогу или раздражение, если лишён доступа к интернету или гаджетам.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 контроля над временем.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устройств занимает больше времени, чем планировалось, из-за чего откладываются важные дела.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концентрации внимания, снижение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академической успеваемости или производительности на работе.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999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и физиологические последствия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длительного пребывания в цифровой среде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38200" y="1316736"/>
            <a:ext cx="5181600" cy="4860227"/>
          </a:xfrm>
        </p:spPr>
        <p:txBody>
          <a:bodyPr>
            <a:normAutofit fontScale="55000" lnSpcReduction="20000"/>
          </a:bodyPr>
          <a:lstStyle/>
          <a:p>
            <a:pPr lvl="0"/>
            <a:endParaRPr lang="ru-RU" b="1" i="1" dirty="0" smtClean="0"/>
          </a:p>
          <a:p>
            <a:pPr lvl="0"/>
            <a:r>
              <a:rPr lang="ru-RU" sz="3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последствия</a:t>
            </a:r>
          </a:p>
          <a:p>
            <a:pPr lvl="0"/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</a:t>
            </a:r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состояния</a:t>
            </a:r>
            <a:r>
              <a:rPr lang="ru-RU" sz="36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раздражительность</a:t>
            </a:r>
            <a:r>
              <a:rPr lang="ru-RU" sz="36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тревожность, </a:t>
            </a:r>
            <a:r>
              <a:rPr lang="ru-RU" sz="36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апатия </a:t>
            </a:r>
            <a:r>
              <a:rPr lang="ru-RU" sz="36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даже </a:t>
            </a:r>
            <a:r>
              <a:rPr lang="ru-RU" sz="36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депрессия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способности к реальному взаимодействию</a:t>
            </a:r>
            <a:r>
              <a:rPr lang="ru-RU" sz="36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36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возникают трудности в построении живых отношений.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синдрома упущенной выгоды (FOMO</a:t>
            </a:r>
            <a:r>
              <a:rPr lang="ru-RU" sz="36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испытывает постоянный страх пропустить важную новость или событие в интернете. </a:t>
            </a:r>
          </a:p>
          <a:p>
            <a:pPr lvl="0"/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импульсивность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Потребность от мгновенной обратной связи в сети может привести к нетерпеливости и снижению способности к долгосрочному планированию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6019800" cy="5394960"/>
          </a:xfrm>
        </p:spPr>
        <p:txBody>
          <a:bodyPr>
            <a:normAutofit fontScale="55000" lnSpcReduction="20000"/>
          </a:bodyPr>
          <a:lstStyle/>
          <a:p>
            <a:r>
              <a:rPr lang="ru-RU" sz="3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Физиологические последствия</a:t>
            </a:r>
            <a:r>
              <a:rPr lang="ru-RU" sz="3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3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со зрением</a:t>
            </a:r>
            <a:r>
              <a:rPr lang="ru-RU" sz="5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Длительное время перед экраном приводит к перенапряжению глаз и синдрому «сухого глаза». </a:t>
            </a:r>
          </a:p>
          <a:p>
            <a:pPr lvl="0"/>
            <a:r>
              <a:rPr lang="ru-RU" sz="5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сна.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Яркий экран гаджетов перед сном нарушает выработку мелатонина, что приводит к бессоннице.</a:t>
            </a:r>
          </a:p>
          <a:p>
            <a:r>
              <a:rPr lang="ru-RU" sz="5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Боли в спине и шее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Неправильная осанка Неправильная осанка при использовании устройств вызывает мышечное напряжение и хронические </a:t>
            </a:r>
          </a:p>
        </p:txBody>
      </p:sp>
    </p:spTree>
    <p:extLst>
      <p:ext uri="{BB962C8B-B14F-4D97-AF65-F5344CB8AC3E}">
        <p14:creationId xmlns:p14="http://schemas.microsoft.com/office/powerpoint/2010/main" val="2318288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67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профилактики и преодоления цифровой зависимости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1872"/>
            <a:ext cx="10515600" cy="4915091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времени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Установите чёткие временные рамки для использования устройств. Программы тайм-менеджмента и родительский контроль могут помочь в этом.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хобби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увлечение, которое не связано с эксплуатацией гаджетов: спорт, музыка, творчество или чтение книг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Режим дня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Соблюдайте баланс между виртуальной активностью, учёбой, работой и отдыхом.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без экранов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Выделяйте часы, в которые использование смартфонов и других устройств запрещено, например, за ужином или перед сном.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164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</TotalTime>
  <Words>1673</Words>
  <Application>Microsoft Office PowerPoint</Application>
  <PresentationFormat>Широкоэкранный</PresentationFormat>
  <Paragraphs>114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Поведенческие риски в цифровой среде. Профилактика и противодействие вовлечению в деструктивные сообщества, правила коммуникации в цифровой среде. </vt:lpstr>
      <vt:lpstr>Цифровая среда и ее компоненты</vt:lpstr>
      <vt:lpstr>3.Влияние цифровизации на различные сферы жизни человека</vt:lpstr>
      <vt:lpstr>Цифровой след  и его виды:</vt:lpstr>
      <vt:lpstr>Категории персональных данных. Персональная информация – это любые сведения, которые позволяют идентифицировать человека. Она делится на несколько категорий: </vt:lpstr>
      <vt:lpstr>Правовые основы защиты персональных данных . </vt:lpstr>
      <vt:lpstr>Цифровая зависимость  – это состояние, при котором применение электронных устройств или виртуальных платформ становится неконтролируемым и мешает повседневной жизни </vt:lpstr>
      <vt:lpstr>Психологические и физиологические последствия длительного пребывания в цифровой среде</vt:lpstr>
      <vt:lpstr>Методы профилактики и преодоления цифровой зависимости </vt:lpstr>
      <vt:lpstr>Вредоносное программное обеспечение – это программы, которые создаются с целью нарушения работы устройств, кражи личных данных или получения несанкционированного доступа к системам. </vt:lpstr>
      <vt:lpstr>Методы социальной инженерии и сетевого мошенничества </vt:lpstr>
      <vt:lpstr>Как защититься от социальных манипуляций: </vt:lpstr>
      <vt:lpstr>Кибербуллинг и дестуктивные исообщества</vt:lpstr>
      <vt:lpstr>Как защититься от кибербуллинга и влияния опасных групп: </vt:lpstr>
      <vt:lpstr>Основные принципы защиты личной информации  </vt:lpstr>
      <vt:lpstr> Инструменты цифровой безопасности  </vt:lpstr>
      <vt:lpstr>Правила безопасного использования цифровых устройств </vt:lpstr>
      <vt:lpstr>Алгоритмы действий при столкновении с угрозами</vt:lpstr>
      <vt:lpstr>Контрольные вопросы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Поведенческие риски в цифровой среде. Профилактика и противодействие вовлечению в деструктивные сообщества, правила коммуникации в цифровой среде. </dc:title>
  <dc:creator>user</dc:creator>
  <cp:lastModifiedBy>user</cp:lastModifiedBy>
  <cp:revision>20</cp:revision>
  <dcterms:created xsi:type="dcterms:W3CDTF">2025-01-18T17:12:57Z</dcterms:created>
  <dcterms:modified xsi:type="dcterms:W3CDTF">2025-01-19T11:23:14Z</dcterms:modified>
</cp:coreProperties>
</file>